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9327" autoAdjust="0"/>
  </p:normalViewPr>
  <p:slideViewPr>
    <p:cSldViewPr>
      <p:cViewPr varScale="1">
        <p:scale>
          <a:sx n="84" d="100"/>
          <a:sy n="84" d="100"/>
        </p:scale>
        <p:origin x="786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27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Software Engineering</a:t>
            </a:r>
            <a:br>
              <a:rPr lang="en-US" altLang="en-US" noProof="0" dirty="0">
                <a:latin typeface="Arial" charset="0"/>
                <a:cs typeface="Arial" charset="0"/>
              </a:rPr>
            </a:br>
            <a:r>
              <a:rPr lang="en-US" altLang="en-US" noProof="0" dirty="0">
                <a:latin typeface="Arial" charset="0"/>
                <a:cs typeface="Arial" charset="0"/>
              </a:rPr>
              <a:t>and Architecture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Interface Segregation Principle</a:t>
            </a:r>
          </a:p>
          <a:p>
            <a:pPr>
              <a:defRPr/>
            </a:pPr>
            <a:r>
              <a:rPr lang="en-US" noProof="0" dirty="0"/>
              <a:t>Role and </a:t>
            </a:r>
            <a:r>
              <a:rPr lang="en-US" noProof="0"/>
              <a:t>Private Interfaces</a:t>
            </a:r>
            <a:endParaRPr lang="en-US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a </a:t>
            </a:r>
            <a:r>
              <a:rPr lang="en-US" dirty="0" err="1"/>
              <a:t>PointStrategy</a:t>
            </a:r>
            <a:r>
              <a:rPr lang="en-US" dirty="0"/>
              <a:t> cannot access (</a:t>
            </a:r>
            <a:r>
              <a:rPr lang="en-US" dirty="0" err="1"/>
              <a:t>x,y</a:t>
            </a:r>
            <a:r>
              <a:rPr lang="en-US" dirty="0"/>
              <a:t>)…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of course it is often the case, that we need just that.</a:t>
            </a:r>
          </a:p>
          <a:p>
            <a:endParaRPr lang="en-US" dirty="0"/>
          </a:p>
          <a:p>
            <a:r>
              <a:rPr lang="en-US" i="1" dirty="0"/>
              <a:t>Exercise: How do we solve that?</a:t>
            </a:r>
            <a:endParaRPr lang="da-DK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62100"/>
            <a:ext cx="36576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259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Fine-grained solution: </a:t>
            </a:r>
            <a:r>
              <a:rPr lang="en-US" b="1" dirty="0"/>
              <a:t>Missing </a:t>
            </a:r>
            <a:r>
              <a:rPr lang="en-US" b="1" dirty="0" err="1"/>
              <a:t>accessor</a:t>
            </a:r>
            <a:r>
              <a:rPr lang="en-US" b="1" dirty="0"/>
              <a:t> methods</a:t>
            </a:r>
          </a:p>
          <a:p>
            <a:pPr lvl="1"/>
            <a:r>
              <a:rPr lang="en-US" dirty="0"/>
              <a:t>Just add those methods that are missing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</a:t>
            </a:r>
          </a:p>
          <a:p>
            <a:pPr lvl="1"/>
            <a:r>
              <a:rPr lang="en-US" dirty="0"/>
              <a:t>Can select just the right set of </a:t>
            </a:r>
            <a:r>
              <a:rPr lang="en-US" dirty="0" err="1"/>
              <a:t>accessors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(here it is both of them, but if read-only had 20, we may just pick the two we need).</a:t>
            </a:r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Same methods are now present in two interfaces</a:t>
            </a:r>
          </a:p>
          <a:p>
            <a:pPr lvl="1"/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866900"/>
            <a:ext cx="36861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61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Ups?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Uhum</a:t>
            </a:r>
            <a:r>
              <a:rPr lang="en-US" dirty="0"/>
              <a:t> – how does that work in Java?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StandardPoint</a:t>
            </a:r>
            <a:r>
              <a:rPr lang="en-US" dirty="0"/>
              <a:t> must now implement ‘</a:t>
            </a:r>
            <a:r>
              <a:rPr lang="en-US" dirty="0" err="1"/>
              <a:t>getX</a:t>
            </a:r>
            <a:r>
              <a:rPr lang="en-US" dirty="0"/>
              <a:t>()’ twice or???</a:t>
            </a:r>
          </a:p>
          <a:p>
            <a:endParaRPr lang="en-US" dirty="0"/>
          </a:p>
          <a:p>
            <a:r>
              <a:rPr lang="en-US" dirty="0"/>
              <a:t>Exercise: What happens?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900" y="1606717"/>
            <a:ext cx="3686175" cy="1123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46972"/>
            <a:ext cx="2352675" cy="942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852173"/>
            <a:ext cx="60293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609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 (Lazy) approach: </a:t>
            </a:r>
            <a:r>
              <a:rPr lang="en-US" b="1" dirty="0"/>
              <a:t>Extend existing</a:t>
            </a:r>
          </a:p>
          <a:p>
            <a:pPr lvl="1"/>
            <a:r>
              <a:rPr lang="en-US" dirty="0"/>
              <a:t>Just implement both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Pro</a:t>
            </a:r>
          </a:p>
          <a:p>
            <a:pPr lvl="1"/>
            <a:r>
              <a:rPr lang="en-US" dirty="0"/>
              <a:t>Less typing</a:t>
            </a:r>
          </a:p>
          <a:p>
            <a:pPr lvl="1"/>
            <a:r>
              <a:rPr lang="en-US" b="1" i="1" dirty="0"/>
              <a:t>You can actually Program to an Interface in the façade </a:t>
            </a:r>
            <a:r>
              <a:rPr lang="en-US" b="1" i="1" dirty="0" err="1"/>
              <a:t>impl</a:t>
            </a:r>
            <a:r>
              <a:rPr lang="en-US" b="1" i="1" dirty="0"/>
              <a:t>!</a:t>
            </a:r>
          </a:p>
          <a:p>
            <a:endParaRPr lang="en-US" dirty="0"/>
          </a:p>
          <a:p>
            <a:r>
              <a:rPr lang="en-US" dirty="0"/>
              <a:t>Con</a:t>
            </a:r>
          </a:p>
          <a:p>
            <a:pPr lvl="1"/>
            <a:r>
              <a:rPr lang="en-US" dirty="0"/>
              <a:t>You get all methods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486" y="1943100"/>
            <a:ext cx="4800600" cy="752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939" y="3905251"/>
            <a:ext cx="3952875" cy="9048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753953" y="4076700"/>
            <a:ext cx="3027847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10" name="Rounded Rectangle 9"/>
          <p:cNvSpPr/>
          <p:nvPr/>
        </p:nvSpPr>
        <p:spPr>
          <a:xfrm>
            <a:off x="4038600" y="4113447"/>
            <a:ext cx="2057400" cy="2286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/>
              <a:t>TranslatablePoint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139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Mandatory Note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i="1" dirty="0"/>
              <a:t>read-only</a:t>
            </a:r>
            <a:r>
              <a:rPr lang="en-US" dirty="0"/>
              <a:t> role interfaces for Card and Hero in </a:t>
            </a:r>
            <a:r>
              <a:rPr lang="en-US" dirty="0" err="1"/>
              <a:t>HotStone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Game’s implementation and strategies need to manipulate them…</a:t>
            </a:r>
          </a:p>
          <a:p>
            <a:pPr lvl="1"/>
            <a:r>
              <a:rPr lang="en-US" i="1" dirty="0"/>
              <a:t>Use private interfaces for that </a:t>
            </a:r>
            <a:r>
              <a:rPr lang="en-US" i="1" dirty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i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Strategies needs special mutations of Game</a:t>
            </a:r>
          </a:p>
          <a:p>
            <a:pPr lvl="1"/>
            <a:r>
              <a:rPr lang="en-US" i="1" dirty="0">
                <a:sym typeface="Wingdings" panose="05000000000000000000" pitchFamily="2" charset="2"/>
              </a:rPr>
              <a:t>Use private interface(s) for that </a:t>
            </a:r>
          </a:p>
          <a:p>
            <a:pPr lvl="1"/>
            <a:endParaRPr lang="en-US" b="1" i="1" dirty="0">
              <a:sym typeface="Wingdings" panose="05000000000000000000" pitchFamily="2" charset="2"/>
            </a:endParaRPr>
          </a:p>
          <a:p>
            <a:r>
              <a:rPr lang="en-US" b="1" i="1" dirty="0">
                <a:sym typeface="Wingdings" panose="05000000000000000000" pitchFamily="2" charset="2"/>
              </a:rPr>
              <a:t>Now you ‘program to an interface’</a:t>
            </a:r>
            <a:r>
              <a:rPr lang="en-US" dirty="0">
                <a:sym typeface="Wingdings" panose="05000000000000000000" pitchFamily="2" charset="2"/>
              </a:rPr>
              <a:t>, and avoid hard coupling to, say, </a:t>
            </a:r>
            <a:r>
              <a:rPr lang="en-US" dirty="0" err="1">
                <a:sym typeface="Wingdings" panose="05000000000000000000" pitchFamily="2" charset="2"/>
              </a:rPr>
              <a:t>StandardGame</a:t>
            </a:r>
            <a:r>
              <a:rPr lang="en-US" dirty="0">
                <a:sym typeface="Wingdings" panose="05000000000000000000" pitchFamily="2" charset="2"/>
              </a:rPr>
              <a:t> etc.</a:t>
            </a: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6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“Students should not use my Father interface”…</a:t>
            </a:r>
          </a:p>
          <a:p>
            <a:r>
              <a:rPr lang="en-US" dirty="0"/>
              <a:t>Or ‘do not depend on methods you do not use’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503AF3-5C3C-88E8-B61B-5F51339C6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943100"/>
            <a:ext cx="7124700" cy="21240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327420-FB16-8BAC-53D6-6E441A61D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4533900"/>
            <a:ext cx="671512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8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Fine-grained Roles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‘more specific’ role is expressed as a Role Interface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Ala again</a:t>
            </a:r>
          </a:p>
          <a:p>
            <a:pPr lvl="1"/>
            <a:r>
              <a:rPr lang="en-US" dirty="0"/>
              <a:t>I provide a ‘teacher’ interface (one role interface)</a:t>
            </a:r>
          </a:p>
          <a:p>
            <a:pPr lvl="1"/>
            <a:r>
              <a:rPr lang="en-US" dirty="0"/>
              <a:t>And a ‘taxpayer’ interface (another role interface)</a:t>
            </a:r>
          </a:p>
          <a:p>
            <a:pPr lvl="1"/>
            <a:r>
              <a:rPr lang="en-US" dirty="0"/>
              <a:t>Etc.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85900"/>
            <a:ext cx="7162800" cy="14097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867400" y="2933700"/>
            <a:ext cx="2667000" cy="3048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Martin Fowler</a:t>
            </a:r>
          </a:p>
        </p:txBody>
      </p:sp>
    </p:spTree>
    <p:extLst>
      <p:ext uri="{BB962C8B-B14F-4D97-AF65-F5344CB8AC3E}">
        <p14:creationId xmlns:p14="http://schemas.microsoft.com/office/powerpoint/2010/main" val="291598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FigureCollection</a:t>
            </a:r>
            <a:r>
              <a:rPr lang="en-US" dirty="0"/>
              <a:t> in </a:t>
            </a:r>
            <a:r>
              <a:rPr lang="en-US" dirty="0" err="1"/>
              <a:t>MiniDraw</a:t>
            </a:r>
            <a:r>
              <a:rPr lang="en-US" dirty="0"/>
              <a:t> only deals with </a:t>
            </a:r>
            <a:r>
              <a:rPr lang="en-US" i="1" dirty="0"/>
              <a:t>adding, removing, and iterating the collection of Figures in </a:t>
            </a:r>
            <a:r>
              <a:rPr lang="en-US" i="1" dirty="0" err="1"/>
              <a:t>MiniDraw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790700"/>
            <a:ext cx="3926540" cy="228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47900"/>
            <a:ext cx="2604340" cy="2816321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733800" y="4229100"/>
            <a:ext cx="4648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i="1" dirty="0"/>
              <a:t>specific interaction (</a:t>
            </a:r>
            <a:r>
              <a:rPr lang="en-US" i="1" dirty="0" err="1"/>
              <a:t>add+remove</a:t>
            </a:r>
            <a:r>
              <a:rPr lang="en-US" i="1" dirty="0"/>
              <a:t>) between the UI and the Drawing, expressed as the Role Interface ‘</a:t>
            </a:r>
            <a:r>
              <a:rPr lang="en-US" i="1" dirty="0" err="1"/>
              <a:t>FigureCollection</a:t>
            </a:r>
            <a:r>
              <a:rPr lang="en-US" i="1" dirty="0"/>
              <a:t>’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7694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Interface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interfaces are often used to enforce more specific </a:t>
            </a:r>
            <a:r>
              <a:rPr lang="en-US" i="1" dirty="0"/>
              <a:t>encapsulation</a:t>
            </a:r>
            <a:r>
              <a:rPr lang="en-US" dirty="0"/>
              <a:t> than is possible using </a:t>
            </a:r>
            <a:r>
              <a:rPr lang="en-US" i="1" dirty="0"/>
              <a:t>private/public</a:t>
            </a:r>
            <a:r>
              <a:rPr lang="en-US" dirty="0"/>
              <a:t> methods and instance variables…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Let us make an example, highly inspired by our project…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2171700"/>
            <a:ext cx="7115175" cy="1371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867400" y="3543300"/>
            <a:ext cx="2667000" cy="3048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James Newkirk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4058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system/framework/</a:t>
            </a:r>
            <a:r>
              <a:rPr lang="en-US" b="1" dirty="0"/>
              <a:t>Façade</a:t>
            </a:r>
            <a:r>
              <a:rPr lang="en-US" b="1" i="1" dirty="0"/>
              <a:t> </a:t>
            </a:r>
            <a:r>
              <a:rPr lang="en-US" dirty="0"/>
              <a:t>which presents (</a:t>
            </a:r>
            <a:r>
              <a:rPr lang="en-US" dirty="0" err="1"/>
              <a:t>x,y</a:t>
            </a:r>
            <a:r>
              <a:rPr lang="en-US" dirty="0"/>
              <a:t>) points to outside code, but that out side code must </a:t>
            </a:r>
            <a:r>
              <a:rPr lang="en-US" i="1" dirty="0"/>
              <a:t>never modify the (</a:t>
            </a:r>
            <a:r>
              <a:rPr lang="en-US" i="1" dirty="0" err="1"/>
              <a:t>x,y</a:t>
            </a:r>
            <a:r>
              <a:rPr lang="en-US" i="1" dirty="0"/>
              <a:t>) values!</a:t>
            </a:r>
            <a:endParaRPr lang="en-US" b="1" i="1" dirty="0"/>
          </a:p>
          <a:p>
            <a:r>
              <a:rPr lang="en-US" i="1" dirty="0"/>
              <a:t>Read-only </a:t>
            </a:r>
            <a:r>
              <a:rPr lang="en-US" b="1" dirty="0"/>
              <a:t>Role interface </a:t>
            </a:r>
            <a:r>
              <a:rPr lang="en-US" dirty="0"/>
              <a:t>is a solution to that.</a:t>
            </a:r>
          </a:p>
          <a:p>
            <a:pPr lvl="1"/>
            <a:r>
              <a:rPr lang="en-US" dirty="0"/>
              <a:t>Only </a:t>
            </a:r>
            <a:r>
              <a:rPr lang="en-US" dirty="0" err="1"/>
              <a:t>accessor</a:t>
            </a:r>
            <a:r>
              <a:rPr lang="en-US" dirty="0"/>
              <a:t> methods,</a:t>
            </a:r>
            <a:br>
              <a:rPr lang="en-US" dirty="0"/>
            </a:br>
            <a:r>
              <a:rPr lang="en-US" dirty="0"/>
              <a:t>no </a:t>
            </a:r>
            <a:r>
              <a:rPr lang="en-US" dirty="0" err="1"/>
              <a:t>mutator</a:t>
            </a:r>
            <a:r>
              <a:rPr lang="en-US" dirty="0"/>
              <a:t> methods…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781300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5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internal classes inside the Façade of course needs to mutate the state of these (</a:t>
            </a:r>
            <a:r>
              <a:rPr lang="en-US" dirty="0" err="1"/>
              <a:t>x,y</a:t>
            </a:r>
            <a:r>
              <a:rPr lang="en-US" dirty="0"/>
              <a:t>) points.</a:t>
            </a:r>
          </a:p>
          <a:p>
            <a:r>
              <a:rPr lang="en-US" dirty="0"/>
              <a:t>Let us say that one class needs to translate (</a:t>
            </a:r>
            <a:r>
              <a:rPr lang="en-US" dirty="0" err="1"/>
              <a:t>dx,dy</a:t>
            </a:r>
            <a:r>
              <a:rPr lang="en-US" dirty="0"/>
              <a:t>) points</a:t>
            </a:r>
          </a:p>
          <a:p>
            <a:r>
              <a:rPr lang="en-US" b="1" dirty="0"/>
              <a:t>Private Interface</a:t>
            </a:r>
            <a:r>
              <a:rPr lang="en-US" b="1" i="1" dirty="0"/>
              <a:t> </a:t>
            </a:r>
            <a:r>
              <a:rPr lang="en-US" dirty="0"/>
              <a:t>is a solution to that</a:t>
            </a:r>
            <a:endParaRPr lang="da-DK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128" y="2803570"/>
            <a:ext cx="48291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9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the internal, implementing, class of course implements both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That is, if you use ‘</a:t>
            </a:r>
            <a:r>
              <a:rPr lang="en-US" dirty="0" err="1"/>
              <a:t>getPoint</a:t>
            </a:r>
            <a:r>
              <a:rPr lang="en-US" dirty="0"/>
              <a:t>()’ from the outside you only get access to ‘</a:t>
            </a:r>
            <a:r>
              <a:rPr lang="en-US" dirty="0" err="1"/>
              <a:t>getX</a:t>
            </a:r>
            <a:r>
              <a:rPr lang="en-US" dirty="0"/>
              <a:t>()’ and ‘</a:t>
            </a:r>
            <a:r>
              <a:rPr lang="en-US" dirty="0" err="1"/>
              <a:t>getY</a:t>
            </a:r>
            <a:r>
              <a:rPr lang="en-US" dirty="0"/>
              <a:t>()’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761825"/>
            <a:ext cx="60769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5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an internal </a:t>
            </a:r>
            <a:r>
              <a:rPr lang="en-US" dirty="0" err="1"/>
              <a:t>PointStrategy</a:t>
            </a:r>
            <a:r>
              <a:rPr lang="en-US" dirty="0"/>
              <a:t> can translate points like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can be called internally like</a:t>
            </a:r>
          </a:p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562100"/>
            <a:ext cx="4914900" cy="10763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284521"/>
            <a:ext cx="33813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0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622</Words>
  <Application>Microsoft Office PowerPoint</Application>
  <PresentationFormat>On-screen Show (16:10)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Software Engineering and Architecture</vt:lpstr>
      <vt:lpstr>ISP</vt:lpstr>
      <vt:lpstr>Fine-grained Roles</vt:lpstr>
      <vt:lpstr>Example</vt:lpstr>
      <vt:lpstr>Private Interface</vt:lpstr>
      <vt:lpstr>Example</vt:lpstr>
      <vt:lpstr>Example</vt:lpstr>
      <vt:lpstr>Example</vt:lpstr>
      <vt:lpstr>Example</vt:lpstr>
      <vt:lpstr>Example</vt:lpstr>
      <vt:lpstr>Solution 1:</vt:lpstr>
      <vt:lpstr>Ups?</vt:lpstr>
      <vt:lpstr>Solution 2:</vt:lpstr>
      <vt:lpstr>Mandatory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109</cp:revision>
  <dcterms:created xsi:type="dcterms:W3CDTF">2006-08-16T00:00:00Z</dcterms:created>
  <dcterms:modified xsi:type="dcterms:W3CDTF">2023-10-01T11:02:20Z</dcterms:modified>
</cp:coreProperties>
</file>